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5"/>
  </p:notesMasterIdLst>
  <p:sldIdLst>
    <p:sldId id="758" r:id="rId2"/>
    <p:sldId id="760" r:id="rId3"/>
    <p:sldId id="759" r:id="rId4"/>
    <p:sldId id="633" r:id="rId5"/>
    <p:sldId id="786" r:id="rId6"/>
    <p:sldId id="787" r:id="rId7"/>
    <p:sldId id="788" r:id="rId8"/>
    <p:sldId id="789" r:id="rId9"/>
    <p:sldId id="790" r:id="rId10"/>
    <p:sldId id="791" r:id="rId11"/>
    <p:sldId id="793" r:id="rId12"/>
    <p:sldId id="794" r:id="rId13"/>
    <p:sldId id="792" r:id="rId14"/>
    <p:sldId id="795" r:id="rId15"/>
    <p:sldId id="641" r:id="rId16"/>
    <p:sldId id="796" r:id="rId17"/>
    <p:sldId id="797" r:id="rId18"/>
    <p:sldId id="798" r:id="rId19"/>
    <p:sldId id="799" r:id="rId20"/>
    <p:sldId id="771" r:id="rId21"/>
    <p:sldId id="801" r:id="rId22"/>
    <p:sldId id="803" r:id="rId23"/>
    <p:sldId id="804" r:id="rId2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31" autoAdjust="0"/>
    <p:restoredTop sz="81065" autoAdjust="0"/>
  </p:normalViewPr>
  <p:slideViewPr>
    <p:cSldViewPr snapToGrid="0" showGuides="1">
      <p:cViewPr varScale="1">
        <p:scale>
          <a:sx n="136" d="100"/>
          <a:sy n="136" d="100"/>
        </p:scale>
        <p:origin x="1020" y="114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2/17/2019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</a:t>
            </a:r>
          </a:p>
          <a:p>
            <a:pPr>
              <a:buFontTx/>
              <a:buNone/>
            </a:pPr>
            <a:r>
              <a:rPr lang="en-US" b="0" dirty="0"/>
              <a:t>Chapter 4: Switched Networks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 – Switched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4.1.2.2 – Form 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958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pPr>
              <a:buFontTx/>
              <a:buNone/>
            </a:pPr>
            <a:r>
              <a:rPr lang="en-US" sz="1200" b="0" dirty="0"/>
              <a:t>4.2 – The Switched Environment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105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4.2.1.1 – Switching as a General Concept in Networking and Telecommunications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73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4.2.1.2 – Video Demonstration - MAC Address Tables on Connected Switches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96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4.2.1.3 – Switch Forwarding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66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4.2.1 – Frame Forwarding</a:t>
            </a:r>
          </a:p>
          <a:p>
            <a:r>
              <a:rPr lang="en-US" dirty="0"/>
              <a:t>4.2.1.4 – Store-and-Forward Switching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472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4.2.1 – Frame Forwarding</a:t>
            </a:r>
          </a:p>
          <a:p>
            <a:r>
              <a:rPr lang="en-US" dirty="0"/>
              <a:t>4.2.1.5 – Cut-Through Switching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16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4.2.2.1 – Collision 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45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4.2.2.2 – Broadcast 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9202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4.2.2.3 – Alleviating Network Congestion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957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</a:t>
            </a:r>
          </a:p>
          <a:p>
            <a:pPr>
              <a:buFontTx/>
              <a:buNone/>
            </a:pPr>
            <a:r>
              <a:rPr lang="en-US" b="0" dirty="0"/>
              <a:t>Chapter 4: Switched Networks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r>
              <a:rPr lang="en-US" dirty="0"/>
              <a:t>4.3–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4.3 – Summary</a:t>
            </a:r>
          </a:p>
          <a:p>
            <a:r>
              <a:rPr lang="en-US" dirty="0"/>
              <a:t>4.3.1 – Conclusion</a:t>
            </a:r>
          </a:p>
          <a:p>
            <a:r>
              <a:rPr lang="en-US" dirty="0"/>
              <a:t>4.3.1.3 – Chapter 4: Switched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369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Terms and Commands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0763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Terms and Commands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292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pPr>
              <a:buFontTx/>
              <a:buNone/>
            </a:pPr>
            <a:r>
              <a:rPr lang="en-US" sz="1200" b="0" dirty="0"/>
              <a:t>4.1 – LAN Design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4.1.1.1 – Growing Complexity of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4.1.1.2 – Elements of a Converged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63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4.1.1.3 – Cisco Borderless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740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4.1.1.4 – Hierarchy in the Borderless Switched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480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4.1.1.5 – Access, Distribution, and Core Layers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39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 – Switched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4.1.2.1 – Role of Switched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67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4: Switched Networks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3232112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Routing and Switching Essentials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dirty="0"/>
            </a:br>
            <a:r>
              <a:rPr lang="en-US" altLang="en-US" dirty="0"/>
              <a:t>Form Factors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449725" y="2280954"/>
            <a:ext cx="4119767" cy="1008910"/>
          </a:xfrm>
        </p:spPr>
        <p:txBody>
          <a:bodyPr/>
          <a:lstStyle/>
          <a:p>
            <a:r>
              <a:rPr lang="en-US" altLang="en-US" sz="1600" dirty="0"/>
              <a:t>Considerations when selecting switches: </a:t>
            </a:r>
          </a:p>
          <a:p>
            <a:pPr lvl="1"/>
            <a:r>
              <a:rPr lang="en-US" altLang="en-US" dirty="0"/>
              <a:t>Cost </a:t>
            </a:r>
          </a:p>
          <a:p>
            <a:pPr lvl="1"/>
            <a:r>
              <a:rPr lang="en-US" altLang="en-US" dirty="0"/>
              <a:t>Port Density </a:t>
            </a:r>
          </a:p>
          <a:p>
            <a:pPr lvl="1"/>
            <a:r>
              <a:rPr lang="en-US" altLang="en-US" dirty="0"/>
              <a:t>Power</a:t>
            </a:r>
          </a:p>
          <a:p>
            <a:pPr lvl="1"/>
            <a:r>
              <a:rPr lang="en-US" altLang="en-US" dirty="0"/>
              <a:t>Reliability</a:t>
            </a:r>
          </a:p>
          <a:p>
            <a:pPr lvl="1"/>
            <a:r>
              <a:rPr lang="en-US" altLang="en-US" dirty="0"/>
              <a:t>Port Speed</a:t>
            </a:r>
          </a:p>
          <a:p>
            <a:pPr lvl="1"/>
            <a:r>
              <a:rPr lang="en-US" altLang="en-US" dirty="0"/>
              <a:t>Frame buffers</a:t>
            </a:r>
          </a:p>
          <a:p>
            <a:pPr lvl="1"/>
            <a:r>
              <a:rPr lang="en-US" altLang="en-US" dirty="0"/>
              <a:t>Scalability</a:t>
            </a:r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6C468F8E-E956-4E7B-8FCE-4BC01D62BB9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641" y="798944"/>
            <a:ext cx="2591642" cy="1328122"/>
          </a:xfrm>
          <a:prstGeom prst="rect">
            <a:avLst/>
          </a:prstGeom>
        </p:spPr>
      </p:pic>
      <p:pic>
        <p:nvPicPr>
          <p:cNvPr id="8" name="Picture 7" descr="Routing and Switching Essentials - Mozilla Firefox">
            <a:extLst>
              <a:ext uri="{FF2B5EF4-FFF2-40B4-BE49-F238E27FC236}">
                <a16:creationId xmlns:a16="http://schemas.microsoft.com/office/drawing/2014/main" id="{8491ACD3-8CFA-49FE-B686-11C9239569E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686" y="2377225"/>
            <a:ext cx="2922104" cy="1957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9CBD3E-BD00-4139-99C4-8E5B7687B141}"/>
              </a:ext>
            </a:extLst>
          </p:cNvPr>
          <p:cNvSpPr txBox="1"/>
          <p:nvPr/>
        </p:nvSpPr>
        <p:spPr>
          <a:xfrm>
            <a:off x="861292" y="2127066"/>
            <a:ext cx="2147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Fixed Configuration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D670E1-21EB-444E-A3E5-6A0B490433AD}"/>
              </a:ext>
            </a:extLst>
          </p:cNvPr>
          <p:cNvSpPr/>
          <p:nvPr/>
        </p:nvSpPr>
        <p:spPr>
          <a:xfrm>
            <a:off x="1192697" y="4344556"/>
            <a:ext cx="19447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Modular Configuration</a:t>
            </a:r>
          </a:p>
        </p:txBody>
      </p:sp>
      <p:pic>
        <p:nvPicPr>
          <p:cNvPr id="13" name="Picture 12" descr="Routing and Switching Essentials - Mozilla Firefox">
            <a:extLst>
              <a:ext uri="{FF2B5EF4-FFF2-40B4-BE49-F238E27FC236}">
                <a16:creationId xmlns:a16="http://schemas.microsoft.com/office/drawing/2014/main" id="{4EDFA83F-08EB-4A24-87F0-3AB687ACDB0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0223" y="281029"/>
            <a:ext cx="3014330" cy="16055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5BBD026-D409-43DD-8E36-F6949269E0CC}"/>
              </a:ext>
            </a:extLst>
          </p:cNvPr>
          <p:cNvSpPr/>
          <p:nvPr/>
        </p:nvSpPr>
        <p:spPr>
          <a:xfrm>
            <a:off x="5193895" y="1874184"/>
            <a:ext cx="20858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Stackable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97363366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4.2 The Switched Environment</a:t>
            </a:r>
          </a:p>
        </p:txBody>
      </p:sp>
    </p:spTree>
    <p:extLst>
      <p:ext uri="{BB962C8B-B14F-4D97-AF65-F5344CB8AC3E}">
        <p14:creationId xmlns:p14="http://schemas.microsoft.com/office/powerpoint/2010/main" val="375461326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70727" y="167962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dirty="0"/>
            </a:br>
            <a:r>
              <a:rPr lang="en-US" altLang="en-US" dirty="0"/>
              <a:t>Switching as a General Concept in Networking and Telecommunications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572000" y="925513"/>
            <a:ext cx="4455806" cy="3646487"/>
          </a:xfrm>
        </p:spPr>
        <p:txBody>
          <a:bodyPr/>
          <a:lstStyle/>
          <a:p>
            <a:r>
              <a:rPr lang="en-US" altLang="en-US" sz="1600" dirty="0"/>
              <a:t>A LAN switch makes decisions based on two criteria:</a:t>
            </a:r>
          </a:p>
          <a:p>
            <a:pPr lvl="1"/>
            <a:r>
              <a:rPr lang="en-US" altLang="en-US" sz="1500" dirty="0"/>
              <a:t>Ingress port - where a frame enters the device</a:t>
            </a:r>
          </a:p>
          <a:p>
            <a:pPr lvl="1"/>
            <a:r>
              <a:rPr lang="en-US" altLang="en-US" sz="1500" dirty="0"/>
              <a:t>Destination address</a:t>
            </a:r>
          </a:p>
          <a:p>
            <a:r>
              <a:rPr lang="en-US" altLang="en-US" sz="1600" dirty="0"/>
              <a:t>A LAN switch maintains a table that it uses to determine how to forward traffic.</a:t>
            </a:r>
          </a:p>
          <a:p>
            <a:r>
              <a:rPr lang="en-US" altLang="en-US" sz="1600" dirty="0"/>
              <a:t>In the diagram, If a message enters switch port 1 with a destination address of EA, then the switch forwards the traffic out port 4. </a:t>
            </a:r>
          </a:p>
          <a:p>
            <a:r>
              <a:rPr lang="en-US" altLang="en-US" sz="1600" dirty="0"/>
              <a:t>Layer 2 Ethernet switches forward frames based on the destination MAC address. </a:t>
            </a:r>
          </a:p>
          <a:p>
            <a:pPr lvl="1"/>
            <a:endParaRPr lang="en-US" altLang="en-US" sz="1500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5" name="Picture 4" descr="Routing and Switching Essentials - Mozilla Firefox">
            <a:extLst>
              <a:ext uri="{FF2B5EF4-FFF2-40B4-BE49-F238E27FC236}">
                <a16:creationId xmlns:a16="http://schemas.microsoft.com/office/drawing/2014/main" id="{83874A55-F1EF-43DB-BFF1-CD8AAF2347C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1736" y="1177099"/>
            <a:ext cx="4316925" cy="299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1602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70727" y="167962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dirty="0"/>
            </a:br>
            <a:r>
              <a:rPr lang="en-US" altLang="en-US" dirty="0"/>
              <a:t>Video Demonstration - MAC Address Tables on Connected Switches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16194" y="1158892"/>
            <a:ext cx="4219932" cy="3516720"/>
          </a:xfrm>
        </p:spPr>
        <p:txBody>
          <a:bodyPr/>
          <a:lstStyle/>
          <a:p>
            <a:pPr lvl="1"/>
            <a:endParaRPr lang="en-US" altLang="en-US" sz="1500" dirty="0"/>
          </a:p>
          <a:p>
            <a:pPr lvl="1">
              <a:buFont typeface="Wingdings" panose="05000000000000000000" pitchFamily="2" charset="2"/>
              <a:buChar char="§"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15" name="Picture 14" descr="Routing and Switching Essentials - Mozilla Firefox">
            <a:extLst>
              <a:ext uri="{FF2B5EF4-FFF2-40B4-BE49-F238E27FC236}">
                <a16:creationId xmlns:a16="http://schemas.microsoft.com/office/drawing/2014/main" id="{87E277EA-1EA0-42D0-8D46-031A78B0AC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36049" y="1122032"/>
            <a:ext cx="4691757" cy="24868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AC43971-6725-4677-909E-561795DB7EC5}"/>
              </a:ext>
            </a:extLst>
          </p:cNvPr>
          <p:cNvSpPr/>
          <p:nvPr/>
        </p:nvSpPr>
        <p:spPr>
          <a:xfrm>
            <a:off x="70727" y="1104731"/>
            <a:ext cx="412818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The video explains how a switch builds its MAC address table by recording the MAC address of each device connected to each of its ports.</a:t>
            </a:r>
          </a:p>
        </p:txBody>
      </p:sp>
    </p:spTree>
    <p:extLst>
      <p:ext uri="{BB962C8B-B14F-4D97-AF65-F5344CB8AC3E}">
        <p14:creationId xmlns:p14="http://schemas.microsoft.com/office/powerpoint/2010/main" val="22853775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dirty="0"/>
            </a:br>
            <a:r>
              <a:rPr lang="en-US" altLang="en-US" dirty="0"/>
              <a:t>Switch Forwarding Methods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71144" y="3275893"/>
            <a:ext cx="3917924" cy="1372711"/>
          </a:xfrm>
        </p:spPr>
        <p:txBody>
          <a:bodyPr/>
          <a:lstStyle/>
          <a:p>
            <a:endParaRPr lang="en-US" altLang="en-US" sz="1500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D2901EF4-B9CE-43A0-ACFC-648F27D5B6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193" y="925513"/>
            <a:ext cx="4057203" cy="2350380"/>
          </a:xfrm>
          <a:prstGeom prst="rect">
            <a:avLst/>
          </a:prstGeom>
        </p:spPr>
      </p:pic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687A0D74-01C0-42F5-B487-2119E64FD78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3763" y="925513"/>
            <a:ext cx="4597479" cy="23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1800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sz="1600" dirty="0"/>
            </a:br>
            <a:r>
              <a:rPr lang="en-US" altLang="en-US" dirty="0"/>
              <a:t>Store-and-Forward Switching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05379" y="855722"/>
            <a:ext cx="3907818" cy="3545251"/>
          </a:xfrm>
        </p:spPr>
        <p:txBody>
          <a:bodyPr/>
          <a:lstStyle/>
          <a:p>
            <a:pPr eaLnBrk="1" hangingPunct="1"/>
            <a:r>
              <a:rPr lang="en-US" altLang="en-US" sz="1700" dirty="0"/>
              <a:t>Features of Store-and-Forward Switching:</a:t>
            </a:r>
          </a:p>
          <a:p>
            <a:pPr lvl="1"/>
            <a:r>
              <a:rPr lang="en-US" altLang="en-US" sz="1500" b="1" dirty="0"/>
              <a:t>Error Checking– </a:t>
            </a:r>
            <a:r>
              <a:rPr lang="en-US" altLang="en-US" sz="1500" dirty="0"/>
              <a:t>After receiving the entire frame, the switch compares the frame-check-sequence (FCS) value in the last field against its own FCS calculations. Only error-free frames are forwarded</a:t>
            </a:r>
          </a:p>
          <a:p>
            <a:pPr lvl="1"/>
            <a:r>
              <a:rPr lang="en-US" altLang="en-US" sz="1500" b="1" dirty="0"/>
              <a:t>Automatic Buffering– </a:t>
            </a:r>
            <a:r>
              <a:rPr lang="en-US" altLang="en-US" sz="1500" dirty="0"/>
              <a:t>ingress port buffering provides the flexibility to support any mix of Ethernet speeds.</a:t>
            </a:r>
          </a:p>
          <a:p>
            <a:r>
              <a:rPr lang="en-US" altLang="en-US" sz="1700" dirty="0"/>
              <a:t>Store-and-Forward is Cisco’s primary LAN switching method.</a:t>
            </a:r>
          </a:p>
          <a:p>
            <a:pPr marL="0" indent="0" eaLnBrk="1" hangingPunct="1">
              <a:buNone/>
            </a:pPr>
            <a:endParaRPr lang="en-CA" altLang="en-US" sz="1650" b="1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7C55347D-1661-4E93-8E31-AE0F91C170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855722"/>
            <a:ext cx="480924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4688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sz="1600" dirty="0"/>
            </a:br>
            <a:r>
              <a:rPr lang="en-US" altLang="en-US" dirty="0"/>
              <a:t>Cut-Through Switching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71150" y="894722"/>
            <a:ext cx="3907818" cy="3545251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Rapid Frame Forwarding -  The switch can make a forwarding decision as soon as it has looked up the destination MAC address.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Frames with errors are forwarded.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Fragment Free </a:t>
            </a:r>
            <a:r>
              <a:rPr lang="en-US" altLang="en-US" sz="1600" b="1" dirty="0"/>
              <a:t>- </a:t>
            </a:r>
            <a:r>
              <a:rPr lang="en-US" altLang="en-US" sz="1600" dirty="0"/>
              <a:t>modified form of cut-through switching. The switch waits for the collision window (64 bytes) to pass before forwarding the frame.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Provides better error checking than cut-through, with practically no increase in latency. </a:t>
            </a:r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207B6996-F8A0-44FB-99FF-93C3F0F17A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06" y="948509"/>
            <a:ext cx="4709785" cy="268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5588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Collision Domains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836044"/>
            <a:ext cx="3907818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In hub-based Ethernet segments, network devices compete for the medium, therefore collisions will occur.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Ethernet switch ports operating in full duplex eliminate collisions.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Ethernet switch ports will autonegotiate full-duplex if connected to full-duplex device.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If connected to a half-duplex device then the switch port will operate in half duplex and be part of a collision domain.</a:t>
            </a:r>
          </a:p>
          <a:p>
            <a:pPr>
              <a:buClr>
                <a:srgbClr val="58585B"/>
              </a:buClr>
            </a:pPr>
            <a:endParaRPr lang="en-US" altLang="en-US" sz="16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BCBF14B-4E8C-497D-84D5-BB57349413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43896" y="836044"/>
            <a:ext cx="4934391" cy="325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9857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Broadcast Domains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89411" y="530151"/>
            <a:ext cx="3976353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One switch or multiple interconnected switches form a single broadcast domain.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When a switch receives a broadcast frame, it forwards the frame out each of its ports, except the ingress port where the broadcast frame was received.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When two switches or more switches are connected together, the broadcast domain is increased because the broadcast is propagated from switch to switch.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Too many broadcasts can cause network congestion.</a:t>
            </a:r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8" name="Picture 7" descr="Routing and Switching Essentials - Mozilla Firefox">
            <a:extLst>
              <a:ext uri="{FF2B5EF4-FFF2-40B4-BE49-F238E27FC236}">
                <a16:creationId xmlns:a16="http://schemas.microsoft.com/office/drawing/2014/main" id="{FA5E543A-8B43-46FC-9808-1CD3D2AA24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4143" y="924179"/>
            <a:ext cx="4905268" cy="351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28232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Alleviating Network Congestion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325" y="857770"/>
            <a:ext cx="3976353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700" dirty="0"/>
              <a:t>The following characteristics of switches help alleviate congestion: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Establishing full-duplex links, therefore eliminating collisions.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High port density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Large frame buffers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Port speed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Fast internal switching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Low per-port cost</a:t>
            </a:r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ED79A6B-1766-4419-815C-467B36EF1C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85704" y="937429"/>
            <a:ext cx="4586670" cy="326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3204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4.1 LAN Design</a:t>
            </a:r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600" dirty="0"/>
              <a:t>Explain how switched networks support small to medium-sized businesses.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Explain how data, voice, and video are converged in a switched network.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a switched network in a small to medium-sized business.</a:t>
            </a:r>
          </a:p>
          <a:p>
            <a:pPr marL="286941" indent="-285750"/>
            <a:r>
              <a:rPr lang="en-CA" dirty="0"/>
              <a:t>4.2 The Switched Environment</a:t>
            </a:r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600" dirty="0"/>
              <a:t>Explain how Layer 2 switches forward data in a small to medium-sized LAN.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Explain how frames are forwarded in a switched network. 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Compare a collision domain to a broadcast domain.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endParaRPr lang="en-US" sz="1150" dirty="0"/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4 -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4.3 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Conclusion</a:t>
            </a:r>
            <a:br>
              <a:rPr lang="en-US" altLang="en-US" sz="1600" dirty="0"/>
            </a:br>
            <a:r>
              <a:rPr lang="en-US" altLang="en-US" dirty="0"/>
              <a:t>Chapter 4: Switched Networks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325" y="857770"/>
            <a:ext cx="8861192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800" dirty="0"/>
              <a:t>Explain how switched networks support small to medium-sized businesses.</a:t>
            </a:r>
          </a:p>
          <a:p>
            <a:pPr>
              <a:buClr>
                <a:srgbClr val="58585B"/>
              </a:buClr>
            </a:pPr>
            <a:r>
              <a:rPr lang="en-US" altLang="en-US" sz="1800" dirty="0"/>
              <a:t>Explain how Layer 2 switches forward data in a small to medium-sized LAN.</a:t>
            </a:r>
          </a:p>
          <a:p>
            <a:pPr>
              <a:buClr>
                <a:srgbClr val="58585B"/>
              </a:buClr>
            </a:pPr>
            <a:endParaRPr lang="en-US" altLang="en-US" sz="1800" dirty="0"/>
          </a:p>
          <a:p>
            <a:pPr>
              <a:buClr>
                <a:srgbClr val="58585B"/>
              </a:buClr>
            </a:pPr>
            <a:endParaRPr lang="en-US" altLang="en-US" sz="1800" dirty="0"/>
          </a:p>
          <a:p>
            <a:pPr>
              <a:buClr>
                <a:srgbClr val="58585B"/>
              </a:buClr>
            </a:pPr>
            <a:endParaRPr lang="en-US" altLang="en-US" sz="1600" dirty="0"/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070476345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sz="1600" dirty="0"/>
            </a:br>
            <a:r>
              <a:rPr lang="en-US" altLang="en-US" dirty="0"/>
              <a:t>New Terms and Commands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2CA22-5DC5-431C-9575-05F5EECFDF65}"/>
              </a:ext>
            </a:extLst>
          </p:cNvPr>
          <p:cNvSpPr/>
          <p:nvPr/>
        </p:nvSpPr>
        <p:spPr>
          <a:xfrm>
            <a:off x="227377" y="851652"/>
            <a:ext cx="8416482" cy="4067780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network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Call control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Automated attendant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PC softphone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Cisco Borderless Network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collapsed core layer model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three layer hierarchical model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 access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distribution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core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Port Density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Frame Buffers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Scalability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rack units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58585B"/>
              </a:solidFill>
              <a:latin typeface="Arial"/>
              <a:ea typeface="+mn-e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E6EEC0-8B9B-42B4-B5B1-69E4C0B2B1DC}"/>
              </a:ext>
            </a:extLst>
          </p:cNvPr>
          <p:cNvSpPr/>
          <p:nvPr/>
        </p:nvSpPr>
        <p:spPr>
          <a:xfrm>
            <a:off x="4352241" y="798944"/>
            <a:ext cx="4079437" cy="4601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form factors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Fixed configuration switches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Modular configuration switches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line cards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Stackable configuration switches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ingress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egress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MAC address table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content addressable memory (CAM) table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Ethernet bridges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application-specific-integrated circuits (ASICs)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store-and-forward switching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cut-through switching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cyclic redundancy check (CRC)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egress port </a:t>
            </a:r>
          </a:p>
          <a:p>
            <a:pPr marL="0" marR="0" indent="164465">
              <a:lnSpc>
                <a:spcPts val="12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4471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sz="1600" dirty="0"/>
            </a:br>
            <a:r>
              <a:rPr lang="en-US" altLang="en-US" dirty="0"/>
              <a:t>New Terms and Commands (Cont.)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2CA22-5DC5-431C-9575-05F5EECFDF65}"/>
              </a:ext>
            </a:extLst>
          </p:cNvPr>
          <p:cNvSpPr/>
          <p:nvPr/>
        </p:nvSpPr>
        <p:spPr>
          <a:xfrm>
            <a:off x="227377" y="851652"/>
            <a:ext cx="8416482" cy="3267561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frame-check-sequence (FCS)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buffer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rapid frame forwarding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fragment free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Fragment free switching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collision domains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broadcast domains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full duplex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autonegotiate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half duplex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High port density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58585B"/>
              </a:solidFill>
              <a:latin typeface="Arial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9912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4.1 LAN Design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br>
              <a:rPr lang="en-US" altLang="en-US" dirty="0"/>
            </a:br>
            <a:r>
              <a:rPr lang="en-US" altLang="en-US" dirty="0"/>
              <a:t>Growing Complexity of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4" y="798944"/>
            <a:ext cx="4119767" cy="4155319"/>
          </a:xfrm>
        </p:spPr>
        <p:txBody>
          <a:bodyPr/>
          <a:lstStyle/>
          <a:p>
            <a:r>
              <a:rPr lang="en-US" altLang="en-US" sz="1800" dirty="0"/>
              <a:t>Next-generation networks need to be secure, reliable, and highly available.</a:t>
            </a:r>
          </a:p>
          <a:p>
            <a:r>
              <a:rPr lang="en-US" altLang="en-US" sz="1800" dirty="0"/>
              <a:t>They must support a globalized workforce.</a:t>
            </a:r>
          </a:p>
          <a:p>
            <a:r>
              <a:rPr lang="en-US" altLang="en-US" sz="1800" dirty="0"/>
              <a:t>They must be able to integrate legacy devices.</a:t>
            </a:r>
          </a:p>
          <a:p>
            <a:pPr lvl="1"/>
            <a:endParaRPr lang="en-US" altLang="en-US" b="1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C6C3E821-114C-40CA-9DE2-FDACDDEA0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4247" y="1071011"/>
            <a:ext cx="4650312" cy="336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748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br>
              <a:rPr lang="en-US" altLang="en-US" dirty="0"/>
            </a:br>
            <a:r>
              <a:rPr lang="en-US" altLang="en-US" dirty="0"/>
              <a:t>Elements of a Converged Network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630181" y="900720"/>
            <a:ext cx="4119767" cy="4155319"/>
          </a:xfrm>
        </p:spPr>
        <p:txBody>
          <a:bodyPr/>
          <a:lstStyle/>
          <a:p>
            <a:r>
              <a:rPr lang="en-US" altLang="en-US" sz="1800" dirty="0"/>
              <a:t>Converged network solutions integrate voice systems, IP phones, voice gateways, video support, and video conferencing.</a:t>
            </a:r>
          </a:p>
          <a:p>
            <a:r>
              <a:rPr lang="en-US" altLang="en-US" sz="1800" dirty="0"/>
              <a:t>Primary benefit of the converged network - just one physical network to install and manage.</a:t>
            </a:r>
          </a:p>
          <a:p>
            <a:pPr lvl="1"/>
            <a:endParaRPr lang="en-US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0143EF0E-B94A-4854-A106-45B0F01606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4675" y="841463"/>
            <a:ext cx="3945560" cy="38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0830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br>
              <a:rPr lang="en-US" altLang="en-US" dirty="0"/>
            </a:br>
            <a:r>
              <a:rPr lang="en-US" altLang="en-US" dirty="0"/>
              <a:t>Cisco Borderless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18804" y="880512"/>
            <a:ext cx="4119767" cy="4155319"/>
          </a:xfrm>
        </p:spPr>
        <p:txBody>
          <a:bodyPr/>
          <a:lstStyle/>
          <a:p>
            <a:r>
              <a:rPr lang="en-US" altLang="en-US" sz="1600" dirty="0"/>
              <a:t>The Cisco Borderless Network has the following features:</a:t>
            </a:r>
          </a:p>
          <a:p>
            <a:pPr lvl="1"/>
            <a:r>
              <a:rPr lang="en-US" altLang="en-US" sz="1500" dirty="0"/>
              <a:t>Allows organizations to connect anyone, anywhere, anytime, on any device; securely, reliably, and seamlessly. </a:t>
            </a:r>
          </a:p>
          <a:p>
            <a:pPr lvl="1"/>
            <a:r>
              <a:rPr lang="en-US" altLang="en-US" sz="1500" dirty="0"/>
              <a:t>Provides the framework to unify wired and wireless access, including policy, access control, and performance management across many different device types.</a:t>
            </a:r>
          </a:p>
          <a:p>
            <a:pPr lvl="1"/>
            <a:r>
              <a:rPr lang="en-US" altLang="en-US" sz="1500" dirty="0"/>
              <a:t>Provides network services, and user and endpoint services that are all managed by an integrated management solution.</a:t>
            </a:r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9572284-D337-4632-B2F8-DBF077AFC9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8571" y="880512"/>
            <a:ext cx="4783702" cy="351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3291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br>
              <a:rPr lang="en-US" altLang="en-US" dirty="0"/>
            </a:br>
            <a:r>
              <a:rPr lang="en-US" altLang="en-US" dirty="0"/>
              <a:t>Hierarchy in the Borderless Switched Network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705960" y="798944"/>
            <a:ext cx="4119767" cy="4155319"/>
          </a:xfrm>
        </p:spPr>
        <p:txBody>
          <a:bodyPr/>
          <a:lstStyle/>
          <a:p>
            <a:r>
              <a:rPr lang="en-US" altLang="en-US" sz="1700" dirty="0"/>
              <a:t>Borderless switched network design guidelines are based on the following principles:</a:t>
            </a:r>
          </a:p>
          <a:p>
            <a:pPr lvl="1"/>
            <a:r>
              <a:rPr lang="en-US" altLang="en-US" sz="1500" dirty="0"/>
              <a:t>Hierarchical -  Facilitates understanding the role of each device at every tier.</a:t>
            </a:r>
          </a:p>
          <a:p>
            <a:pPr lvl="1"/>
            <a:r>
              <a:rPr lang="en-US" altLang="en-US" sz="1500" dirty="0"/>
              <a:t>Modularity  - Allows seamless network expansion and integrated services.</a:t>
            </a:r>
          </a:p>
          <a:p>
            <a:pPr lvl="1"/>
            <a:r>
              <a:rPr lang="en-US" altLang="en-US" sz="1500" dirty="0"/>
              <a:t>Resiliency – Provides an always available network.</a:t>
            </a:r>
          </a:p>
          <a:p>
            <a:pPr lvl="1"/>
            <a:r>
              <a:rPr lang="en-US" altLang="en-US" sz="1500" dirty="0"/>
              <a:t>Flexibility - Allows intelligent traffic load sharing.</a:t>
            </a:r>
          </a:p>
          <a:p>
            <a:r>
              <a:rPr lang="en-US" altLang="en-US" sz="1600" dirty="0"/>
              <a:t>The three tiers of the hierarchical model are Access, Distribution and Core layers.</a:t>
            </a:r>
          </a:p>
          <a:p>
            <a:pPr lvl="1"/>
            <a:endParaRPr lang="en-US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85B434BD-1C3B-4AC0-854E-A865079CD8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5560" y="886930"/>
            <a:ext cx="4359819" cy="336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28857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br>
              <a:rPr lang="en-US" altLang="en-US" dirty="0"/>
            </a:br>
            <a:r>
              <a:rPr lang="en-US" altLang="en-US" dirty="0"/>
              <a:t>Access, Distribution, and Core Layers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86924" y="798944"/>
            <a:ext cx="4119767" cy="4155319"/>
          </a:xfrm>
        </p:spPr>
        <p:txBody>
          <a:bodyPr/>
          <a:lstStyle/>
          <a:p>
            <a:r>
              <a:rPr lang="en-US" altLang="en-US" sz="1600" dirty="0"/>
              <a:t>Access Layer – provides network access to the user.</a:t>
            </a:r>
          </a:p>
          <a:p>
            <a:r>
              <a:rPr lang="en-US" altLang="en-US" sz="1600" dirty="0"/>
              <a:t>Distribution Layer - interfaces between the access layer and the core layer. Provides functions such as:</a:t>
            </a:r>
          </a:p>
          <a:p>
            <a:pPr lvl="1"/>
            <a:r>
              <a:rPr lang="en-US" altLang="en-US" dirty="0"/>
              <a:t>aggregating Layer 2 broadcast domains and Layer 3 routing boundaries.</a:t>
            </a:r>
          </a:p>
          <a:p>
            <a:pPr lvl="1"/>
            <a:r>
              <a:rPr lang="en-US" altLang="en-US" dirty="0"/>
              <a:t>providing intelligent switching, routing, and network access policy functions to access the rest of the network.</a:t>
            </a:r>
            <a:endParaRPr lang="en-CA" altLang="en-US" dirty="0"/>
          </a:p>
          <a:p>
            <a:r>
              <a:rPr lang="en-US" altLang="en-US" dirty="0"/>
              <a:t>Core Layer  - is the network backbone. It provides fault isolation and high-speed backbone connectivity.</a:t>
            </a: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37395C27-B1A6-4B91-8833-49A544CFDC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0650" y="894193"/>
            <a:ext cx="4061754" cy="308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EAD746-E64A-41EE-A1DE-986CD7899BBF}"/>
              </a:ext>
            </a:extLst>
          </p:cNvPr>
          <p:cNvSpPr txBox="1"/>
          <p:nvPr/>
        </p:nvSpPr>
        <p:spPr>
          <a:xfrm>
            <a:off x="4405286" y="3979517"/>
            <a:ext cx="46376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Smaller networks that do not need a separate distribution and core layer often use a two-tier campus or collapsed core network design.</a:t>
            </a:r>
          </a:p>
        </p:txBody>
      </p:sp>
    </p:spTree>
    <p:extLst>
      <p:ext uri="{BB962C8B-B14F-4D97-AF65-F5344CB8AC3E}">
        <p14:creationId xmlns:p14="http://schemas.microsoft.com/office/powerpoint/2010/main" val="364634631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dirty="0"/>
            </a:br>
            <a:r>
              <a:rPr lang="en-US" altLang="en-US" dirty="0"/>
              <a:t>Role of Switched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915531" y="798944"/>
            <a:ext cx="4119767" cy="4155319"/>
          </a:xfrm>
        </p:spPr>
        <p:txBody>
          <a:bodyPr/>
          <a:lstStyle/>
          <a:p>
            <a:r>
              <a:rPr lang="en-US" altLang="en-US" sz="1600" dirty="0"/>
              <a:t>A hierarchical switched LAN allows more flexibility, traffic management, and additional features: </a:t>
            </a:r>
          </a:p>
          <a:p>
            <a:pPr lvl="1"/>
            <a:r>
              <a:rPr lang="en-US" altLang="en-US" dirty="0"/>
              <a:t>Quality of service</a:t>
            </a:r>
          </a:p>
          <a:p>
            <a:pPr lvl="1"/>
            <a:r>
              <a:rPr lang="en-US" altLang="en-US" dirty="0"/>
              <a:t>Additional security</a:t>
            </a:r>
          </a:p>
          <a:p>
            <a:pPr lvl="1"/>
            <a:r>
              <a:rPr lang="en-US" altLang="en-US" dirty="0"/>
              <a:t>Support for wireless networking and connectivity</a:t>
            </a:r>
          </a:p>
          <a:p>
            <a:pPr lvl="1"/>
            <a:r>
              <a:rPr lang="en-US" altLang="en-US" dirty="0"/>
              <a:t>Support for new technologies.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B2EFCE76-48CE-4C47-A750-D39C062507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1558" y="925003"/>
            <a:ext cx="4688194" cy="319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9187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6276</TotalTime>
  <Words>1343</Words>
  <Application>Microsoft Office PowerPoint</Application>
  <PresentationFormat>On-screen Show (16:9)</PresentationFormat>
  <Paragraphs>306</Paragraphs>
  <Slides>23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4: Switched Networks</vt:lpstr>
      <vt:lpstr>Chapter 4 - Sections &amp; Objectives</vt:lpstr>
      <vt:lpstr>4.1 LAN Design</vt:lpstr>
      <vt:lpstr>Converged Networks Growing Complexity of Networks</vt:lpstr>
      <vt:lpstr>Converged Networks Elements of a Converged Network</vt:lpstr>
      <vt:lpstr>Converged Networks Cisco Borderless Networks</vt:lpstr>
      <vt:lpstr>Converged Networks Hierarchy in the Borderless Switched Network</vt:lpstr>
      <vt:lpstr>Converged Networks Access, Distribution, and Core Layers</vt:lpstr>
      <vt:lpstr>Switched Networks Role of Switched Networks</vt:lpstr>
      <vt:lpstr>Switched Networks Form Factors</vt:lpstr>
      <vt:lpstr>4.2 The Switched Environment</vt:lpstr>
      <vt:lpstr>Frame Forwarding Switching as a General Concept in Networking and Telecommunications</vt:lpstr>
      <vt:lpstr>Frame Forwarding Video Demonstration - MAC Address Tables on Connected Switches</vt:lpstr>
      <vt:lpstr>Frame Forwarding Switch Forwarding Methods</vt:lpstr>
      <vt:lpstr>Frame Forwarding Store-and-Forward Switching</vt:lpstr>
      <vt:lpstr>Frame Forwarding Cut-Through Switching</vt:lpstr>
      <vt:lpstr>Switching Domains Collision Domains</vt:lpstr>
      <vt:lpstr>Switching Domains Broadcast Domains</vt:lpstr>
      <vt:lpstr>Switching Domains Alleviating Network Congestion</vt:lpstr>
      <vt:lpstr>4.3 Chapter Summary</vt:lpstr>
      <vt:lpstr>Conclusion Chapter 4: Switched Networks</vt:lpstr>
      <vt:lpstr>Switched Networks New Terms and Commands</vt:lpstr>
      <vt:lpstr>Switched Networks New Terms and Commands (Cont.)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conn.cremin@gmail.com</cp:lastModifiedBy>
  <cp:revision>342</cp:revision>
  <dcterms:created xsi:type="dcterms:W3CDTF">2016-08-22T22:27:36Z</dcterms:created>
  <dcterms:modified xsi:type="dcterms:W3CDTF">2019-02-17T22:03:44Z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